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Source Han Sans KR Light" panose="020B0600000101010101" charset="-127"/>
      <p:regular r:id="rId36"/>
    </p:embeddedFont>
    <p:embeddedFont>
      <p:font typeface="Source Han Sans KR Bold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elegraf" panose="020B0600000101010101" charset="0"/>
      <p:regular r:id="rId42"/>
    </p:embeddedFont>
    <p:embeddedFont>
      <p:font typeface="Source Han Sans KR" panose="020B0600000101010101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67479"/>
            <a:ext cx="9374423" cy="26776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30487" y="8768909"/>
            <a:ext cx="483838" cy="487382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7103" y="787028"/>
            <a:ext cx="3736349" cy="51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DB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586" y="3849212"/>
            <a:ext cx="10846300" cy="244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4"/>
              </a:lnSpc>
            </a:pPr>
            <a:r>
              <a:rPr lang="en-US" sz="9014" b="1" spc="-60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신속한 영화 예매를 위한 DB설계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7500" y="8098096"/>
            <a:ext cx="1702849" cy="33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38"/>
              </a:lnSpc>
            </a:pPr>
            <a:r>
              <a:rPr lang="en-US" sz="2027" b="1" spc="25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2024.09.09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974" y="8107909"/>
            <a:ext cx="3407356" cy="33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 b="1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김시온 이 찬 원진호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6877" y="8776205"/>
            <a:ext cx="1242680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530" b="1" spc="-4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07875" y="0"/>
            <a:ext cx="3929062" cy="10287000"/>
          </a:xfrm>
          <a:custGeom>
            <a:avLst/>
            <a:gdLst/>
            <a:ahLst/>
            <a:cxnLst/>
            <a:rect l="l" t="t" r="r" b="b"/>
            <a:pathLst>
              <a:path w="3929062" h="10287000">
                <a:moveTo>
                  <a:pt x="0" y="0"/>
                </a:moveTo>
                <a:lnTo>
                  <a:pt x="3929062" y="0"/>
                </a:lnTo>
                <a:lnTo>
                  <a:pt x="3929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775369"/>
            <a:ext cx="16173887" cy="6606980"/>
          </a:xfrm>
          <a:custGeom>
            <a:avLst/>
            <a:gdLst/>
            <a:ahLst/>
            <a:cxnLst/>
            <a:rect l="l" t="t" r="r" b="b"/>
            <a:pathLst>
              <a:path w="16173887" h="6606980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06205" y="3574767"/>
            <a:ext cx="6802045" cy="562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review(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 primary key,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 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r_title varchar(100)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r_text varchar(10000)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r_date timestamp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r_rate int(2) check (r_rate between 0 and 10),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r_secret varchar(1) check(r_secret in('N','Y'),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fk_member_review foreign key(id)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on delete cascade on update cascade,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fk_movie__review foreign key(m_name)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references movie(m_name)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8659" y="3584292"/>
            <a:ext cx="7766149" cy="446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comment(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c_code varchar(6) primary key,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c_text varchar(10000) not null,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fk_member_comment foreign key(id)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fk_review_comment foreign key(rv_id)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review(rv_id)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1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8406485" y="6714113"/>
            <a:ext cx="1917062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된 기능 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7301" y="6714113"/>
            <a:ext cx="1737985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04044" y="6714113"/>
            <a:ext cx="2369187" cy="3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6" name="AutoShape 6"/>
          <p:cNvSpPr/>
          <p:nvPr/>
        </p:nvSpPr>
        <p:spPr>
          <a:xfrm>
            <a:off x="8002473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620486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83715" y="5702128"/>
            <a:ext cx="3104336" cy="198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5014" b="1" spc="-33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물리적 설계 및 결과 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6010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826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3569" y="6253335"/>
            <a:ext cx="873479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65278" y="1993896"/>
            <a:ext cx="12057518" cy="6299208"/>
          </a:xfrm>
          <a:custGeom>
            <a:avLst/>
            <a:gdLst/>
            <a:ahLst/>
            <a:cxnLst/>
            <a:rect l="l" t="t" r="r" b="b"/>
            <a:pathLst>
              <a:path w="12057518" h="6299208">
                <a:moveTo>
                  <a:pt x="0" y="0"/>
                </a:moveTo>
                <a:lnTo>
                  <a:pt x="12057517" y="0"/>
                </a:lnTo>
                <a:lnTo>
                  <a:pt x="12057517" y="6299208"/>
                </a:lnTo>
                <a:lnTo>
                  <a:pt x="0" y="629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86414" y="2036384"/>
            <a:ext cx="10715172" cy="6950902"/>
          </a:xfrm>
          <a:custGeom>
            <a:avLst/>
            <a:gdLst/>
            <a:ahLst/>
            <a:cxnLst/>
            <a:rect l="l" t="t" r="r" b="b"/>
            <a:pathLst>
              <a:path w="10715172" h="6950902">
                <a:moveTo>
                  <a:pt x="0" y="0"/>
                </a:moveTo>
                <a:lnTo>
                  <a:pt x="10715172" y="0"/>
                </a:lnTo>
                <a:lnTo>
                  <a:pt x="10715172" y="6950903"/>
                </a:lnTo>
                <a:lnTo>
                  <a:pt x="0" y="695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9594" y="2253213"/>
            <a:ext cx="8215831" cy="5481918"/>
          </a:xfrm>
          <a:custGeom>
            <a:avLst/>
            <a:gdLst/>
            <a:ahLst/>
            <a:cxnLst/>
            <a:rect l="l" t="t" r="r" b="b"/>
            <a:pathLst>
              <a:path w="8215831" h="5481918">
                <a:moveTo>
                  <a:pt x="0" y="0"/>
                </a:moveTo>
                <a:lnTo>
                  <a:pt x="8215831" y="0"/>
                </a:lnTo>
                <a:lnTo>
                  <a:pt x="8215831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44531" y="2253213"/>
            <a:ext cx="8821667" cy="5477189"/>
          </a:xfrm>
          <a:custGeom>
            <a:avLst/>
            <a:gdLst/>
            <a:ahLst/>
            <a:cxnLst/>
            <a:rect l="l" t="t" r="r" b="b"/>
            <a:pathLst>
              <a:path w="8821667" h="5477189">
                <a:moveTo>
                  <a:pt x="0" y="0"/>
                </a:moveTo>
                <a:lnTo>
                  <a:pt x="8821668" y="0"/>
                </a:lnTo>
                <a:lnTo>
                  <a:pt x="8821668" y="5477189"/>
                </a:lnTo>
                <a:lnTo>
                  <a:pt x="0" y="547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67915" y="1676949"/>
            <a:ext cx="11553066" cy="3598067"/>
          </a:xfrm>
          <a:custGeom>
            <a:avLst/>
            <a:gdLst/>
            <a:ahLst/>
            <a:cxnLst/>
            <a:rect l="l" t="t" r="r" b="b"/>
            <a:pathLst>
              <a:path w="11553066" h="3598067">
                <a:moveTo>
                  <a:pt x="0" y="0"/>
                </a:moveTo>
                <a:lnTo>
                  <a:pt x="11553066" y="0"/>
                </a:lnTo>
                <a:lnTo>
                  <a:pt x="11553066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7915" y="5875091"/>
            <a:ext cx="11553066" cy="2888266"/>
          </a:xfrm>
          <a:custGeom>
            <a:avLst/>
            <a:gdLst/>
            <a:ahLst/>
            <a:cxnLst/>
            <a:rect l="l" t="t" r="r" b="b"/>
            <a:pathLst>
              <a:path w="11553066" h="2888266">
                <a:moveTo>
                  <a:pt x="0" y="0"/>
                </a:moveTo>
                <a:lnTo>
                  <a:pt x="11553066" y="0"/>
                </a:lnTo>
                <a:lnTo>
                  <a:pt x="11553066" y="2888266"/>
                </a:lnTo>
                <a:lnTo>
                  <a:pt x="0" y="288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79073"/>
            <a:ext cx="16173887" cy="6088993"/>
          </a:xfrm>
          <a:custGeom>
            <a:avLst/>
            <a:gdLst/>
            <a:ahLst/>
            <a:cxnLst/>
            <a:rect l="l" t="t" r="r" b="b"/>
            <a:pathLst>
              <a:path w="16173887" h="6088993">
                <a:moveTo>
                  <a:pt x="0" y="0"/>
                </a:moveTo>
                <a:lnTo>
                  <a:pt x="16173887" y="0"/>
                </a:lnTo>
                <a:lnTo>
                  <a:pt x="16173887" y="6088992"/>
                </a:lnTo>
                <a:lnTo>
                  <a:pt x="0" y="608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615482"/>
            <a:ext cx="16173887" cy="8423900"/>
          </a:xfrm>
          <a:custGeom>
            <a:avLst/>
            <a:gdLst/>
            <a:ahLst/>
            <a:cxnLst/>
            <a:rect l="l" t="t" r="r" b="b"/>
            <a:pathLst>
              <a:path w="16173887" h="8423900">
                <a:moveTo>
                  <a:pt x="0" y="0"/>
                </a:moveTo>
                <a:lnTo>
                  <a:pt x="16173887" y="0"/>
                </a:lnTo>
                <a:lnTo>
                  <a:pt x="16173887" y="8423900"/>
                </a:lnTo>
                <a:lnTo>
                  <a:pt x="0" y="84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648750"/>
            <a:ext cx="16173887" cy="4173607"/>
          </a:xfrm>
          <a:custGeom>
            <a:avLst/>
            <a:gdLst/>
            <a:ahLst/>
            <a:cxnLst/>
            <a:rect l="l" t="t" r="r" b="b"/>
            <a:pathLst>
              <a:path w="16173887" h="4173607">
                <a:moveTo>
                  <a:pt x="0" y="0"/>
                </a:moveTo>
                <a:lnTo>
                  <a:pt x="16173887" y="0"/>
                </a:lnTo>
                <a:lnTo>
                  <a:pt x="16173887" y="4173606"/>
                </a:lnTo>
                <a:lnTo>
                  <a:pt x="0" y="417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6317" y="4527779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126317" y="6974096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754685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7298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4979615"/>
            <a:ext cx="1429735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 및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7103" y="7379446"/>
            <a:ext cx="1429735" cy="76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spc="-8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물리적 설계 및 결과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0697" y="4988320"/>
            <a:ext cx="2690871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4685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47298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103" y="4521515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103" y="6884993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6594" y="6875052"/>
            <a:ext cx="1424056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0697" y="4428735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65388" y="6875052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158" y="4988320"/>
            <a:ext cx="3113510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6594" y="7371778"/>
            <a:ext cx="295095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5388" y="7352925"/>
            <a:ext cx="2804658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기능의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55277" y="7352925"/>
            <a:ext cx="291844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388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DB설계에 필요한 요구사항 정리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58001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주제 및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7298" y="7864201"/>
            <a:ext cx="3153186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설계를 통한 결과물 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70697" y="5493929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개념적 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65388" y="7864201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select, trigger, view, etc...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24158" y="5493929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논리적 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55277" y="7864201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진행 소감 및 아쉬운 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103" y="787028"/>
            <a:ext cx="3736349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Content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4158" y="4428735"/>
            <a:ext cx="1163648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55277" y="6875052"/>
            <a:ext cx="974922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7683" y="1527188"/>
            <a:ext cx="6913999" cy="76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b="1" spc="-37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197103" y="6290338"/>
            <a:ext cx="14840564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91286"/>
            <a:ext cx="16062197" cy="6080327"/>
          </a:xfrm>
          <a:custGeom>
            <a:avLst/>
            <a:gdLst/>
            <a:ahLst/>
            <a:cxnLst/>
            <a:rect l="l" t="t" r="r" b="b"/>
            <a:pathLst>
              <a:path w="16062197" h="6080327">
                <a:moveTo>
                  <a:pt x="0" y="0"/>
                </a:moveTo>
                <a:lnTo>
                  <a:pt x="16062197" y="0"/>
                </a:lnTo>
                <a:lnTo>
                  <a:pt x="16062197" y="6080327"/>
                </a:lnTo>
                <a:lnTo>
                  <a:pt x="0" y="608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485233"/>
            <a:ext cx="8792813" cy="4351798"/>
          </a:xfrm>
          <a:custGeom>
            <a:avLst/>
            <a:gdLst/>
            <a:ahLst/>
            <a:cxnLst/>
            <a:rect l="l" t="t" r="r" b="b"/>
            <a:pathLst>
              <a:path w="8792813" h="4351798">
                <a:moveTo>
                  <a:pt x="0" y="0"/>
                </a:moveTo>
                <a:lnTo>
                  <a:pt x="8792813" y="0"/>
                </a:lnTo>
                <a:lnTo>
                  <a:pt x="8792813" y="4351798"/>
                </a:lnTo>
                <a:lnTo>
                  <a:pt x="0" y="4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18081" y="6688299"/>
            <a:ext cx="11841219" cy="2570001"/>
          </a:xfrm>
          <a:custGeom>
            <a:avLst/>
            <a:gdLst/>
            <a:ahLst/>
            <a:cxnLst/>
            <a:rect l="l" t="t" r="r" b="b"/>
            <a:pathLst>
              <a:path w="11841219" h="2570001">
                <a:moveTo>
                  <a:pt x="0" y="0"/>
                </a:moveTo>
                <a:lnTo>
                  <a:pt x="11841219" y="0"/>
                </a:lnTo>
                <a:lnTo>
                  <a:pt x="11841219" y="2570001"/>
                </a:lnTo>
                <a:lnTo>
                  <a:pt x="0" y="2570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407432" y="2183373"/>
            <a:ext cx="11473137" cy="710369"/>
          </a:xfrm>
          <a:custGeom>
            <a:avLst/>
            <a:gdLst/>
            <a:ahLst/>
            <a:cxnLst/>
            <a:rect l="l" t="t" r="r" b="b"/>
            <a:pathLst>
              <a:path w="11473137" h="710369">
                <a:moveTo>
                  <a:pt x="0" y="0"/>
                </a:moveTo>
                <a:lnTo>
                  <a:pt x="11473136" y="0"/>
                </a:lnTo>
                <a:lnTo>
                  <a:pt x="11473136" y="710370"/>
                </a:lnTo>
                <a:lnTo>
                  <a:pt x="0" y="71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23257" y="3150918"/>
            <a:ext cx="11041486" cy="5560790"/>
          </a:xfrm>
          <a:custGeom>
            <a:avLst/>
            <a:gdLst/>
            <a:ahLst/>
            <a:cxnLst/>
            <a:rect l="l" t="t" r="r" b="b"/>
            <a:pathLst>
              <a:path w="11041486" h="5560790">
                <a:moveTo>
                  <a:pt x="0" y="0"/>
                </a:moveTo>
                <a:lnTo>
                  <a:pt x="11041486" y="0"/>
                </a:lnTo>
                <a:lnTo>
                  <a:pt x="11041486" y="5560789"/>
                </a:lnTo>
                <a:lnTo>
                  <a:pt x="0" y="55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별 평점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732687" y="2544897"/>
            <a:ext cx="12822626" cy="518266"/>
          </a:xfrm>
          <a:custGeom>
            <a:avLst/>
            <a:gdLst/>
            <a:ahLst/>
            <a:cxnLst/>
            <a:rect l="l" t="t" r="r" b="b"/>
            <a:pathLst>
              <a:path w="12822626" h="518266">
                <a:moveTo>
                  <a:pt x="0" y="0"/>
                </a:moveTo>
                <a:lnTo>
                  <a:pt x="12822626" y="0"/>
                </a:lnTo>
                <a:lnTo>
                  <a:pt x="12822626" y="518266"/>
                </a:lnTo>
                <a:lnTo>
                  <a:pt x="0" y="5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8943" y="4938250"/>
            <a:ext cx="6571613" cy="4039926"/>
          </a:xfrm>
          <a:custGeom>
            <a:avLst/>
            <a:gdLst/>
            <a:ahLst/>
            <a:cxnLst/>
            <a:rect l="l" t="t" r="r" b="b"/>
            <a:pathLst>
              <a:path w="6571613" h="4039926">
                <a:moveTo>
                  <a:pt x="0" y="0"/>
                </a:moveTo>
                <a:lnTo>
                  <a:pt x="6571613" y="0"/>
                </a:lnTo>
                <a:lnTo>
                  <a:pt x="6571613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0476" y="4938250"/>
            <a:ext cx="6318179" cy="4039926"/>
          </a:xfrm>
          <a:custGeom>
            <a:avLst/>
            <a:gdLst/>
            <a:ahLst/>
            <a:cxnLst/>
            <a:rect l="l" t="t" r="r" b="b"/>
            <a:pathLst>
              <a:path w="6318179" h="4039926">
                <a:moveTo>
                  <a:pt x="0" y="0"/>
                </a:moveTo>
                <a:lnTo>
                  <a:pt x="6318179" y="0"/>
                </a:lnTo>
                <a:lnTo>
                  <a:pt x="6318179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7248" y="7633824"/>
            <a:ext cx="1054801" cy="692860"/>
          </a:xfrm>
          <a:custGeom>
            <a:avLst/>
            <a:gdLst/>
            <a:ahLst/>
            <a:cxnLst/>
            <a:rect l="l" t="t" r="r" b="b"/>
            <a:pathLst>
              <a:path w="1054801" h="692860">
                <a:moveTo>
                  <a:pt x="0" y="0"/>
                </a:moveTo>
                <a:lnTo>
                  <a:pt x="1054801" y="0"/>
                </a:lnTo>
                <a:lnTo>
                  <a:pt x="1054801" y="692860"/>
                </a:lnTo>
                <a:lnTo>
                  <a:pt x="0" y="69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별 댓글 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8943" y="4225213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inner join 문법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64422" y="2080083"/>
            <a:ext cx="9159156" cy="2669162"/>
          </a:xfrm>
          <a:custGeom>
            <a:avLst/>
            <a:gdLst/>
            <a:ahLst/>
            <a:cxnLst/>
            <a:rect l="l" t="t" r="r" b="b"/>
            <a:pathLst>
              <a:path w="9159156" h="2669162">
                <a:moveTo>
                  <a:pt x="0" y="0"/>
                </a:moveTo>
                <a:lnTo>
                  <a:pt x="9159156" y="0"/>
                </a:lnTo>
                <a:lnTo>
                  <a:pt x="9159156" y="2669162"/>
                </a:lnTo>
                <a:lnTo>
                  <a:pt x="0" y="266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2967" y="5492195"/>
            <a:ext cx="11902066" cy="3385424"/>
          </a:xfrm>
          <a:custGeom>
            <a:avLst/>
            <a:gdLst/>
            <a:ahLst/>
            <a:cxnLst/>
            <a:rect l="l" t="t" r="r" b="b"/>
            <a:pathLst>
              <a:path w="11902066" h="3385424">
                <a:moveTo>
                  <a:pt x="0" y="0"/>
                </a:moveTo>
                <a:lnTo>
                  <a:pt x="11902066" y="0"/>
                </a:lnTo>
                <a:lnTo>
                  <a:pt x="11902066" y="3385424"/>
                </a:lnTo>
                <a:lnTo>
                  <a:pt x="0" y="338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안본 사람들(관리자 제외)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39702" y="2039516"/>
            <a:ext cx="9208596" cy="2216550"/>
          </a:xfrm>
          <a:custGeom>
            <a:avLst/>
            <a:gdLst/>
            <a:ahLst/>
            <a:cxnLst/>
            <a:rect l="l" t="t" r="r" b="b"/>
            <a:pathLst>
              <a:path w="9208596" h="2216550">
                <a:moveTo>
                  <a:pt x="0" y="0"/>
                </a:moveTo>
                <a:lnTo>
                  <a:pt x="9208596" y="0"/>
                </a:lnTo>
                <a:lnTo>
                  <a:pt x="9208596" y="2216550"/>
                </a:lnTo>
                <a:lnTo>
                  <a:pt x="0" y="221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9702" y="4256066"/>
            <a:ext cx="9345852" cy="5259197"/>
          </a:xfrm>
          <a:custGeom>
            <a:avLst/>
            <a:gdLst/>
            <a:ahLst/>
            <a:cxnLst/>
            <a:rect l="l" t="t" r="r" b="b"/>
            <a:pathLst>
              <a:path w="9345852" h="5259197">
                <a:moveTo>
                  <a:pt x="0" y="0"/>
                </a:moveTo>
                <a:lnTo>
                  <a:pt x="9345852" y="0"/>
                </a:lnTo>
                <a:lnTo>
                  <a:pt x="9345852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인기 영화 순위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80644" y="1802858"/>
            <a:ext cx="12926711" cy="2400552"/>
          </a:xfrm>
          <a:custGeom>
            <a:avLst/>
            <a:gdLst/>
            <a:ahLst/>
            <a:cxnLst/>
            <a:rect l="l" t="t" r="r" b="b"/>
            <a:pathLst>
              <a:path w="12926711" h="2400552">
                <a:moveTo>
                  <a:pt x="0" y="0"/>
                </a:moveTo>
                <a:lnTo>
                  <a:pt x="12926712" y="0"/>
                </a:lnTo>
                <a:lnTo>
                  <a:pt x="12926712" y="2400551"/>
                </a:lnTo>
                <a:lnTo>
                  <a:pt x="0" y="240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15684" y="3164609"/>
            <a:ext cx="6333745" cy="6093691"/>
          </a:xfrm>
          <a:custGeom>
            <a:avLst/>
            <a:gdLst/>
            <a:ahLst/>
            <a:cxnLst/>
            <a:rect l="l" t="t" r="r" b="b"/>
            <a:pathLst>
              <a:path w="6333745" h="6093691">
                <a:moveTo>
                  <a:pt x="0" y="0"/>
                </a:moveTo>
                <a:lnTo>
                  <a:pt x="6333745" y="0"/>
                </a:lnTo>
                <a:lnTo>
                  <a:pt x="6333745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 별 지불해야할 총 가격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65278" y="1931667"/>
            <a:ext cx="11803569" cy="315733"/>
          </a:xfrm>
          <a:custGeom>
            <a:avLst/>
            <a:gdLst/>
            <a:ahLst/>
            <a:cxnLst/>
            <a:rect l="l" t="t" r="r" b="b"/>
            <a:pathLst>
              <a:path w="11803569" h="315733">
                <a:moveTo>
                  <a:pt x="0" y="0"/>
                </a:moveTo>
                <a:lnTo>
                  <a:pt x="11803568" y="0"/>
                </a:lnTo>
                <a:lnTo>
                  <a:pt x="11803568" y="315734"/>
                </a:lnTo>
                <a:lnTo>
                  <a:pt x="0" y="31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87774" y="2660960"/>
            <a:ext cx="12312453" cy="783900"/>
          </a:xfrm>
          <a:custGeom>
            <a:avLst/>
            <a:gdLst/>
            <a:ahLst/>
            <a:cxnLst/>
            <a:rect l="l" t="t" r="r" b="b"/>
            <a:pathLst>
              <a:path w="12312453" h="783900">
                <a:moveTo>
                  <a:pt x="0" y="0"/>
                </a:moveTo>
                <a:lnTo>
                  <a:pt x="12312452" y="0"/>
                </a:lnTo>
                <a:lnTo>
                  <a:pt x="12312452" y="783899"/>
                </a:lnTo>
                <a:lnTo>
                  <a:pt x="0" y="783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9409" y="4302109"/>
            <a:ext cx="12292168" cy="1514176"/>
          </a:xfrm>
          <a:custGeom>
            <a:avLst/>
            <a:gdLst/>
            <a:ahLst/>
            <a:cxnLst/>
            <a:rect l="l" t="t" r="r" b="b"/>
            <a:pathLst>
              <a:path w="12292168" h="1514176">
                <a:moveTo>
                  <a:pt x="0" y="0"/>
                </a:moveTo>
                <a:lnTo>
                  <a:pt x="12292167" y="0"/>
                </a:lnTo>
                <a:lnTo>
                  <a:pt x="12292167" y="1514177"/>
                </a:lnTo>
                <a:lnTo>
                  <a:pt x="0" y="151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9409" y="6587811"/>
            <a:ext cx="12398393" cy="1100268"/>
          </a:xfrm>
          <a:custGeom>
            <a:avLst/>
            <a:gdLst/>
            <a:ahLst/>
            <a:cxnLst/>
            <a:rect l="l" t="t" r="r" b="b"/>
            <a:pathLst>
              <a:path w="12398393" h="1100268">
                <a:moveTo>
                  <a:pt x="0" y="0"/>
                </a:moveTo>
                <a:lnTo>
                  <a:pt x="12398393" y="0"/>
                </a:lnTo>
                <a:lnTo>
                  <a:pt x="12398393" y="1100268"/>
                </a:lnTo>
                <a:lnTo>
                  <a:pt x="0" y="110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80901" y="8716779"/>
            <a:ext cx="12409183" cy="1117030"/>
          </a:xfrm>
          <a:custGeom>
            <a:avLst/>
            <a:gdLst/>
            <a:ahLst/>
            <a:cxnLst/>
            <a:rect l="l" t="t" r="r" b="b"/>
            <a:pathLst>
              <a:path w="12409183" h="1117030">
                <a:moveTo>
                  <a:pt x="0" y="0"/>
                </a:moveTo>
                <a:lnTo>
                  <a:pt x="12409183" y="0"/>
                </a:lnTo>
                <a:lnTo>
                  <a:pt x="12409183" y="1117030"/>
                </a:lnTo>
                <a:lnTo>
                  <a:pt x="0" y="111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회원탈퇴(Cascade delete)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907788" y="3540109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8888738" y="7958268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1636" y="2509939"/>
            <a:ext cx="7577898" cy="4992589"/>
          </a:xfrm>
          <a:custGeom>
            <a:avLst/>
            <a:gdLst/>
            <a:ahLst/>
            <a:cxnLst/>
            <a:rect l="l" t="t" r="r" b="b"/>
            <a:pathLst>
              <a:path w="7577898" h="4992589">
                <a:moveTo>
                  <a:pt x="0" y="0"/>
                </a:moveTo>
                <a:lnTo>
                  <a:pt x="7577898" y="0"/>
                </a:lnTo>
                <a:lnTo>
                  <a:pt x="7577898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432" y="709094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8" y="0"/>
                </a:lnTo>
                <a:lnTo>
                  <a:pt x="7315488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44721" y="2509939"/>
            <a:ext cx="7640392" cy="4992589"/>
          </a:xfrm>
          <a:custGeom>
            <a:avLst/>
            <a:gdLst/>
            <a:ahLst/>
            <a:cxnLst/>
            <a:rect l="l" t="t" r="r" b="b"/>
            <a:pathLst>
              <a:path w="7640392" h="4992589">
                <a:moveTo>
                  <a:pt x="0" y="0"/>
                </a:moveTo>
                <a:lnTo>
                  <a:pt x="7640392" y="0"/>
                </a:lnTo>
                <a:lnTo>
                  <a:pt x="7640392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8201" y="710999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7" y="0"/>
                </a:lnTo>
                <a:lnTo>
                  <a:pt x="7315487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33452" y="7759702"/>
            <a:ext cx="7575791" cy="1101210"/>
          </a:xfrm>
          <a:custGeom>
            <a:avLst/>
            <a:gdLst/>
            <a:ahLst/>
            <a:cxnLst/>
            <a:rect l="l" t="t" r="r" b="b"/>
            <a:pathLst>
              <a:path w="7575791" h="1101210">
                <a:moveTo>
                  <a:pt x="0" y="0"/>
                </a:moveTo>
                <a:lnTo>
                  <a:pt x="7575792" y="0"/>
                </a:lnTo>
                <a:lnTo>
                  <a:pt x="7575792" y="1101210"/>
                </a:lnTo>
                <a:lnTo>
                  <a:pt x="0" y="110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45659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 변경(Cascade update)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1881891"/>
            <a:ext cx="7553123" cy="2781189"/>
          </a:xfrm>
          <a:custGeom>
            <a:avLst/>
            <a:gdLst/>
            <a:ahLst/>
            <a:cxnLst/>
            <a:rect l="l" t="t" r="r" b="b"/>
            <a:pathLst>
              <a:path w="7553123" h="2781189">
                <a:moveTo>
                  <a:pt x="0" y="0"/>
                </a:moveTo>
                <a:lnTo>
                  <a:pt x="7553123" y="0"/>
                </a:lnTo>
                <a:lnTo>
                  <a:pt x="7553123" y="2781189"/>
                </a:lnTo>
                <a:lnTo>
                  <a:pt x="0" y="278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557" y="5463180"/>
            <a:ext cx="12130887" cy="3308424"/>
          </a:xfrm>
          <a:custGeom>
            <a:avLst/>
            <a:gdLst/>
            <a:ahLst/>
            <a:cxnLst/>
            <a:rect l="l" t="t" r="r" b="b"/>
            <a:pathLst>
              <a:path w="12130887" h="3308424">
                <a:moveTo>
                  <a:pt x="0" y="0"/>
                </a:moveTo>
                <a:lnTo>
                  <a:pt x="12130886" y="0"/>
                </a:lnTo>
                <a:lnTo>
                  <a:pt x="12130886" y="3308424"/>
                </a:lnTo>
                <a:lnTo>
                  <a:pt x="0" y="330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 마스킹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33344" y="7322485"/>
            <a:ext cx="7325956" cy="184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 별 총 가격(Join)</a:t>
            </a: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좌석 수 변동 반영(Trigger)</a:t>
            </a: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후기(review)를 통한 영화 별점 구현</a:t>
            </a: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 마스킹</a:t>
            </a: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 마스킹 및 조회 조건 구현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76325" y="2348577"/>
            <a:ext cx="6870093" cy="3847252"/>
          </a:xfrm>
          <a:custGeom>
            <a:avLst/>
            <a:gdLst/>
            <a:ahLst/>
            <a:cxnLst/>
            <a:rect l="l" t="t" r="r" b="b"/>
            <a:pathLst>
              <a:path w="6870093" h="3847252">
                <a:moveTo>
                  <a:pt x="0" y="0"/>
                </a:moveTo>
                <a:lnTo>
                  <a:pt x="6870093" y="0"/>
                </a:lnTo>
                <a:lnTo>
                  <a:pt x="6870093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33344" y="2348577"/>
            <a:ext cx="5767994" cy="3847252"/>
          </a:xfrm>
          <a:custGeom>
            <a:avLst/>
            <a:gdLst/>
            <a:ahLst/>
            <a:cxnLst/>
            <a:rect l="l" t="t" r="r" b="b"/>
            <a:pathLst>
              <a:path w="5767994" h="3847252">
                <a:moveTo>
                  <a:pt x="0" y="0"/>
                </a:moveTo>
                <a:lnTo>
                  <a:pt x="5767994" y="0"/>
                </a:lnTo>
                <a:lnTo>
                  <a:pt x="5767994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7322485"/>
            <a:ext cx="542274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영화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예매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DB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DB인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MariaDB를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활용하여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수행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103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33344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목표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203479" y="2155451"/>
            <a:ext cx="11881043" cy="1994021"/>
          </a:xfrm>
          <a:custGeom>
            <a:avLst/>
            <a:gdLst/>
            <a:ahLst/>
            <a:cxnLst/>
            <a:rect l="l" t="t" r="r" b="b"/>
            <a:pathLst>
              <a:path w="11881043" h="1994021">
                <a:moveTo>
                  <a:pt x="0" y="0"/>
                </a:moveTo>
                <a:lnTo>
                  <a:pt x="11881042" y="0"/>
                </a:lnTo>
                <a:lnTo>
                  <a:pt x="11881042" y="1994021"/>
                </a:lnTo>
                <a:lnTo>
                  <a:pt x="0" y="199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7373" y="4149472"/>
            <a:ext cx="6553255" cy="5947407"/>
          </a:xfrm>
          <a:custGeom>
            <a:avLst/>
            <a:gdLst/>
            <a:ahLst/>
            <a:cxnLst/>
            <a:rect l="l" t="t" r="r" b="b"/>
            <a:pathLst>
              <a:path w="6553255" h="5947407">
                <a:moveTo>
                  <a:pt x="0" y="0"/>
                </a:moveTo>
                <a:lnTo>
                  <a:pt x="6553254" y="0"/>
                </a:lnTo>
                <a:lnTo>
                  <a:pt x="655325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비밀글 조회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2371356"/>
            <a:ext cx="8068247" cy="7326633"/>
          </a:xfrm>
          <a:custGeom>
            <a:avLst/>
            <a:gdLst/>
            <a:ahLst/>
            <a:cxnLst/>
            <a:rect l="l" t="t" r="r" b="b"/>
            <a:pathLst>
              <a:path w="8068247" h="7326633">
                <a:moveTo>
                  <a:pt x="0" y="0"/>
                </a:moveTo>
                <a:lnTo>
                  <a:pt x="8068247" y="0"/>
                </a:lnTo>
                <a:lnTo>
                  <a:pt x="8068247" y="7326632"/>
                </a:lnTo>
                <a:lnTo>
                  <a:pt x="0" y="732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9401" y="1626867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117995"/>
            <a:ext cx="6571787" cy="4392483"/>
          </a:xfrm>
          <a:custGeom>
            <a:avLst/>
            <a:gdLst/>
            <a:ahLst/>
            <a:cxnLst/>
            <a:rect l="l" t="t" r="r" b="b"/>
            <a:pathLst>
              <a:path w="6571787" h="4392483">
                <a:moveTo>
                  <a:pt x="0" y="0"/>
                </a:moveTo>
                <a:lnTo>
                  <a:pt x="6571787" y="0"/>
                </a:lnTo>
                <a:lnTo>
                  <a:pt x="6571787" y="4392483"/>
                </a:lnTo>
                <a:lnTo>
                  <a:pt x="0" y="439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4637" y="3117995"/>
            <a:ext cx="6846354" cy="4372057"/>
          </a:xfrm>
          <a:custGeom>
            <a:avLst/>
            <a:gdLst/>
            <a:ahLst/>
            <a:cxnLst/>
            <a:rect l="l" t="t" r="r" b="b"/>
            <a:pathLst>
              <a:path w="6846354" h="4372057">
                <a:moveTo>
                  <a:pt x="0" y="0"/>
                </a:moveTo>
                <a:lnTo>
                  <a:pt x="6846353" y="0"/>
                </a:lnTo>
                <a:lnTo>
                  <a:pt x="6846353" y="4372058"/>
                </a:lnTo>
                <a:lnTo>
                  <a:pt x="0" y="437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65974" y="4136210"/>
            <a:ext cx="2356053" cy="23560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39063" y="3771187"/>
            <a:ext cx="1061424" cy="3530935"/>
            <a:chOff x="0" y="0"/>
            <a:chExt cx="279552" cy="9299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552" cy="929958"/>
            </a:xfrm>
            <a:custGeom>
              <a:avLst/>
              <a:gdLst/>
              <a:ahLst/>
              <a:cxnLst/>
              <a:rect l="l" t="t" r="r" b="b"/>
              <a:pathLst>
                <a:path w="279552" h="929958">
                  <a:moveTo>
                    <a:pt x="0" y="0"/>
                  </a:moveTo>
                  <a:lnTo>
                    <a:pt x="279552" y="0"/>
                  </a:lnTo>
                  <a:lnTo>
                    <a:pt x="279552" y="929958"/>
                  </a:lnTo>
                  <a:lnTo>
                    <a:pt x="0" y="929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79552" cy="1006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 트리거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641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7963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197876" y="3631729"/>
            <a:ext cx="1061424" cy="3670393"/>
            <a:chOff x="0" y="0"/>
            <a:chExt cx="279552" cy="966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9552" cy="966688"/>
            </a:xfrm>
            <a:custGeom>
              <a:avLst/>
              <a:gdLst/>
              <a:ahLst/>
              <a:cxnLst/>
              <a:rect l="l" t="t" r="r" b="b"/>
              <a:pathLst>
                <a:path w="279552" h="966688">
                  <a:moveTo>
                    <a:pt x="0" y="0"/>
                  </a:moveTo>
                  <a:lnTo>
                    <a:pt x="279552" y="0"/>
                  </a:lnTo>
                  <a:lnTo>
                    <a:pt x="279552" y="966688"/>
                  </a:lnTo>
                  <a:lnTo>
                    <a:pt x="0" y="966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79552" cy="104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6188" y="1836417"/>
            <a:ext cx="11086600" cy="1194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77" lvl="1" indent="-269038" algn="just">
              <a:lnSpc>
                <a:spcPts val="4984"/>
              </a:lnSpc>
              <a:buAutoNum type="arabicPeriod"/>
            </a:pPr>
            <a:r>
              <a:rPr lang="en-US" sz="2492" b="1" spc="-15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최초로 목표했던 기능을 잘 구현한 점이 만족스러웠다.</a:t>
            </a:r>
          </a:p>
          <a:p>
            <a:pPr marL="538077" lvl="1" indent="-269038" algn="just">
              <a:lnSpc>
                <a:spcPts val="4984"/>
              </a:lnSpc>
              <a:buAutoNum type="arabicPeriod"/>
            </a:pPr>
            <a:r>
              <a:rPr lang="en-US" sz="2492" b="1" spc="-15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Oracle뿐만 아니라 다른 DBMS도 익숙해져서 성취감을 느꼈습니다.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9953" y="143921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4765824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아쉬웠던 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546570"/>
            <a:ext cx="11086600" cy="127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256" lvl="1" indent="-290628" algn="just">
              <a:lnSpc>
                <a:spcPts val="5384"/>
              </a:lnSpc>
              <a:buAutoNum type="arabicPeriod"/>
            </a:pPr>
            <a:r>
              <a:rPr lang="en-US" sz="2692" b="1" spc="-1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새로운 DBMS사용 시 미리 숙지했어야 하는 점이 많았다.</a:t>
            </a:r>
          </a:p>
          <a:p>
            <a:pPr marL="581256" lvl="1" indent="-290628" algn="just">
              <a:lnSpc>
                <a:spcPts val="5384"/>
              </a:lnSpc>
              <a:buAutoNum type="arabicPeriod"/>
            </a:pPr>
            <a:r>
              <a:rPr lang="en-US" sz="2692" b="1" spc="-1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요구사항 분석 작성에 좀 미숙했던 점이 아쉬웠다.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1510122"/>
            <a:ext cx="14540954" cy="874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가입하려면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전화번호를</a:t>
            </a:r>
            <a:r>
              <a:rPr lang="en-US" sz="2209" b="1" spc="-79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입력하여야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한다</a:t>
            </a:r>
            <a:endParaRPr lang="en-US" sz="2209" b="1" spc="-79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회원id로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가입한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등급과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등급별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할인혜택이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주어진다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4.영화관은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영화관가격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예약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가능한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좌석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5.영화관은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영화관이름로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6.영화는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영화장르,상영시간,영화가격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유지해야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7.영화코드로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8.영화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입력되어야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9.영화는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여러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있고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영화만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10.시간표는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시관표코드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시작시간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상영시간,영화이름의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유지해야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11.시간표코드로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12.시간표는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여러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있고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시간표를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13.티켓은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시작시간,관이름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상영관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할인정보,할인가격,인원수,애매날짜의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유지해야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14.티켓은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15.티켓은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고객만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있고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여러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16.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리뷰제목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리뷰내용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등록날짜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17.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후기코드로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18.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갖을수있고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19.댓글은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후기코드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댓글제목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댓글내용의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정보를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유지한다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20.댓글은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댓글코드로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식별한다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21.댓글을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후기만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있고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후기는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여러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댓글을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갖을수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09" b="1" spc="-79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있다</a:t>
            </a:r>
            <a:r>
              <a:rPr lang="en-US" sz="2209" b="1" spc="-79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endParaRPr lang="en-US" sz="2209" b="1" spc="-79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66675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3" name="Freeform 3"/>
          <p:cNvSpPr/>
          <p:nvPr/>
        </p:nvSpPr>
        <p:spPr>
          <a:xfrm>
            <a:off x="2434782" y="0"/>
            <a:ext cx="12685762" cy="10287000"/>
          </a:xfrm>
          <a:custGeom>
            <a:avLst/>
            <a:gdLst/>
            <a:ahLst/>
            <a:cxnLst/>
            <a:rect l="l" t="t" r="r" b="b"/>
            <a:pathLst>
              <a:path w="12685762" h="10287000">
                <a:moveTo>
                  <a:pt x="0" y="0"/>
                </a:moveTo>
                <a:lnTo>
                  <a:pt x="12685762" y="0"/>
                </a:lnTo>
                <a:lnTo>
                  <a:pt x="12685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177324"/>
            <a:ext cx="16173887" cy="5455827"/>
          </a:xfrm>
          <a:custGeom>
            <a:avLst/>
            <a:gdLst/>
            <a:ahLst/>
            <a:cxnLst/>
            <a:rect l="l" t="t" r="r" b="b"/>
            <a:pathLst>
              <a:path w="16173887" h="5455827">
                <a:moveTo>
                  <a:pt x="0" y="0"/>
                </a:moveTo>
                <a:lnTo>
                  <a:pt x="16173887" y="0"/>
                </a:lnTo>
                <a:lnTo>
                  <a:pt x="16173887" y="5455827"/>
                </a:lnTo>
                <a:lnTo>
                  <a:pt x="0" y="54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3625154"/>
            <a:ext cx="8229841" cy="313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member(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 primary key,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password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m_tel varchar(13)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m_level int(2) default 3 check (m_level in (1,2,3)),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m_perlevel decimal(10,1) check (m_perlevel in (0.8,0.9,1.0))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3615629"/>
            <a:ext cx="7212806" cy="20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room(</a:t>
            </a:r>
          </a:p>
          <a:p>
            <a:pPr algn="l">
              <a:lnSpc>
                <a:spcPts val="3254"/>
              </a:lnSpc>
            </a:pPr>
            <a:r>
              <a:rPr lang="en-US" sz="2324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primary key,</a:t>
            </a:r>
          </a:p>
          <a:p>
            <a:pPr algn="l">
              <a:lnSpc>
                <a:spcPts val="3254"/>
              </a:lnSpc>
            </a:pPr>
            <a:r>
              <a:rPr lang="en-US" sz="2324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r_price decimal(3,1) check(r_price in(1.0, 1.2, 1.5)),</a:t>
            </a:r>
          </a:p>
          <a:p>
            <a:pPr algn="l">
              <a:lnSpc>
                <a:spcPts val="3254"/>
              </a:lnSpc>
            </a:pPr>
            <a:r>
              <a:rPr lang="en-US" sz="2324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r_remain int(2) default 50</a:t>
            </a:r>
          </a:p>
          <a:p>
            <a:pPr algn="l">
              <a:lnSpc>
                <a:spcPts val="3254"/>
              </a:lnSpc>
            </a:pPr>
            <a:r>
              <a:rPr lang="en-US" sz="2324" b="1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1468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30485"/>
            <a:ext cx="16173887" cy="6606980"/>
          </a:xfrm>
          <a:custGeom>
            <a:avLst/>
            <a:gdLst/>
            <a:ahLst/>
            <a:cxnLst/>
            <a:rect l="l" t="t" r="r" b="b"/>
            <a:pathLst>
              <a:path w="16173887" h="6606980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6166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7635095" y="1074277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3794453"/>
            <a:ext cx="8072840" cy="38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movie(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m_code int(3) primary key,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 unique,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m_genre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m_time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m_price int(10) not null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67675" y="3376471"/>
            <a:ext cx="10088264" cy="548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ticket(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t_code varchar(6) primary key,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s_time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check(r_name in('일반관','3d관','4d관')),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t_number int(2),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t_date timestamp,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fk_member_ticket foreign key(id) references member(id) 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fk_movie__ticket foreign key(m_name) references movie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(m_name)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fk_romm_ticket foreign key(r_name) references room(r_name)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924</Words>
  <Application>Microsoft Office PowerPoint</Application>
  <PresentationFormat>사용자 지정</PresentationFormat>
  <Paragraphs>187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Source Han Sans KR Light</vt:lpstr>
      <vt:lpstr>Arial</vt:lpstr>
      <vt:lpstr>Source Han Sans KR Bold</vt:lpstr>
      <vt:lpstr>Calibri</vt:lpstr>
      <vt:lpstr>Telegraf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 발표회</dc:title>
  <cp:lastModifiedBy>22</cp:lastModifiedBy>
  <cp:revision>4</cp:revision>
  <dcterms:created xsi:type="dcterms:W3CDTF">2006-08-16T00:00:00Z</dcterms:created>
  <dcterms:modified xsi:type="dcterms:W3CDTF">2024-09-07T03:47:52Z</dcterms:modified>
  <dc:identifier>DAGQCr0N3qo</dc:identifier>
</cp:coreProperties>
</file>